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8972dc5a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8972dc5a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9f44b2d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9f44b2d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9f44b2d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9f44b2d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8972dc5a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8972dc5a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9f44b2d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9f44b2d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8972dc5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8972dc5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8972dc5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8972dc5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8972dc5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8972dc5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8972dc5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8972dc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972dc5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8972dc5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8972dc5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8972dc5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8972dc5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8972dc5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8972dc5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8972dc5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8972dc5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8972dc5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8972dc5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8972dc5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Monty</a:t>
            </a:r>
            <a:r>
              <a:rPr lang="en-GB"/>
              <a:t> Hall - Monte Carlo Simulation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Carlos Mercado,  Maria Guimaraes, Edgar Renteria, Jordan Nicholls</a:t>
            </a:r>
            <a:endParaRPr sz="1800"/>
          </a:p>
          <a:p>
            <a:pPr indent="0" lvl="0" marL="0" rtl="0" algn="l">
              <a:lnSpc>
                <a:spcPct val="115000"/>
              </a:lnSpc>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93" name="Google Shape;293;p26"/>
          <p:cNvPicPr preferRelativeResize="0"/>
          <p:nvPr/>
        </p:nvPicPr>
        <p:blipFill>
          <a:blip r:embed="rId3">
            <a:alphaModFix/>
          </a:blip>
          <a:stretch>
            <a:fillRect/>
          </a:stretch>
        </p:blipFill>
        <p:spPr>
          <a:xfrm>
            <a:off x="2463050" y="1378025"/>
            <a:ext cx="4707800"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299" name="Google Shape;299;p27"/>
          <p:cNvPicPr preferRelativeResize="0"/>
          <p:nvPr/>
        </p:nvPicPr>
        <p:blipFill>
          <a:blip r:embed="rId3">
            <a:alphaModFix/>
          </a:blip>
          <a:stretch>
            <a:fillRect/>
          </a:stretch>
        </p:blipFill>
        <p:spPr>
          <a:xfrm>
            <a:off x="152400" y="2466725"/>
            <a:ext cx="3365826" cy="2524375"/>
          </a:xfrm>
          <a:prstGeom prst="rect">
            <a:avLst/>
          </a:prstGeom>
          <a:noFill/>
          <a:ln>
            <a:noFill/>
          </a:ln>
        </p:spPr>
      </p:pic>
      <p:pic>
        <p:nvPicPr>
          <p:cNvPr id="300" name="Google Shape;300;p27"/>
          <p:cNvPicPr preferRelativeResize="0"/>
          <p:nvPr/>
        </p:nvPicPr>
        <p:blipFill>
          <a:blip r:embed="rId4">
            <a:alphaModFix/>
          </a:blip>
          <a:stretch>
            <a:fillRect/>
          </a:stretch>
        </p:blipFill>
        <p:spPr>
          <a:xfrm>
            <a:off x="4910425" y="1962675"/>
            <a:ext cx="3979000" cy="2984250"/>
          </a:xfrm>
          <a:prstGeom prst="rect">
            <a:avLst/>
          </a:prstGeom>
          <a:noFill/>
          <a:ln>
            <a:noFill/>
          </a:ln>
        </p:spPr>
      </p:pic>
      <p:pic>
        <p:nvPicPr>
          <p:cNvPr id="301" name="Google Shape;301;p27"/>
          <p:cNvPicPr preferRelativeResize="0"/>
          <p:nvPr/>
        </p:nvPicPr>
        <p:blipFill>
          <a:blip r:embed="rId5">
            <a:alphaModFix/>
          </a:blip>
          <a:stretch>
            <a:fillRect/>
          </a:stretch>
        </p:blipFill>
        <p:spPr>
          <a:xfrm>
            <a:off x="2744900" y="1009825"/>
            <a:ext cx="2652550" cy="198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307" name="Google Shape;307;p28"/>
          <p:cNvPicPr preferRelativeResize="0"/>
          <p:nvPr/>
        </p:nvPicPr>
        <p:blipFill>
          <a:blip r:embed="rId3">
            <a:alphaModFix/>
          </a:blip>
          <a:stretch>
            <a:fillRect/>
          </a:stretch>
        </p:blipFill>
        <p:spPr>
          <a:xfrm>
            <a:off x="4383700" y="1444850"/>
            <a:ext cx="4437000" cy="3327750"/>
          </a:xfrm>
          <a:prstGeom prst="rect">
            <a:avLst/>
          </a:prstGeom>
          <a:noFill/>
          <a:ln>
            <a:noFill/>
          </a:ln>
        </p:spPr>
      </p:pic>
      <p:pic>
        <p:nvPicPr>
          <p:cNvPr id="308" name="Google Shape;308;p28"/>
          <p:cNvPicPr preferRelativeResize="0"/>
          <p:nvPr/>
        </p:nvPicPr>
        <p:blipFill>
          <a:blip r:embed="rId4">
            <a:alphaModFix/>
          </a:blip>
          <a:stretch>
            <a:fillRect/>
          </a:stretch>
        </p:blipFill>
        <p:spPr>
          <a:xfrm>
            <a:off x="420125" y="1444850"/>
            <a:ext cx="3563701" cy="2672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2 (Monty Fall)</a:t>
            </a:r>
            <a:endParaRPr/>
          </a:p>
        </p:txBody>
      </p:sp>
      <p:sp>
        <p:nvSpPr>
          <p:cNvPr id="314" name="Google Shape;314;p29"/>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this variant of the game, once the contestant has selected one of the doors, the host slips on a banana peel and accidentally pushes open another door (that could be the car). </a:t>
            </a:r>
            <a:endParaRPr sz="1700"/>
          </a:p>
          <a:p>
            <a:pPr indent="0" lvl="0" marL="0" rtl="0" algn="l">
              <a:lnSpc>
                <a:spcPct val="100000"/>
              </a:lnSpc>
              <a:spcBef>
                <a:spcPts val="1600"/>
              </a:spcBef>
              <a:spcAft>
                <a:spcPts val="1600"/>
              </a:spcAft>
              <a:buNone/>
            </a:pPr>
            <a:r>
              <a:rPr lang="en-GB" sz="1700"/>
              <a:t>This is variant is also extended to 6, 9, 20 and 100                                                                   doors.</a:t>
            </a:r>
            <a:endParaRPr sz="1700"/>
          </a:p>
        </p:txBody>
      </p:sp>
      <p:pic>
        <p:nvPicPr>
          <p:cNvPr id="315" name="Google Shape;315;p29"/>
          <p:cNvPicPr preferRelativeResize="0"/>
          <p:nvPr/>
        </p:nvPicPr>
        <p:blipFill>
          <a:blip r:embed="rId3">
            <a:alphaModFix/>
          </a:blip>
          <a:stretch>
            <a:fillRect/>
          </a:stretch>
        </p:blipFill>
        <p:spPr>
          <a:xfrm>
            <a:off x="4969650" y="3132450"/>
            <a:ext cx="3875324" cy="1829874"/>
          </a:xfrm>
          <a:prstGeom prst="rect">
            <a:avLst/>
          </a:prstGeom>
          <a:noFill/>
          <a:ln>
            <a:noFill/>
          </a:ln>
        </p:spPr>
      </p:pic>
      <p:pic>
        <p:nvPicPr>
          <p:cNvPr id="316" name="Google Shape;316;p29"/>
          <p:cNvPicPr preferRelativeResize="0"/>
          <p:nvPr/>
        </p:nvPicPr>
        <p:blipFill>
          <a:blip r:embed="rId4">
            <a:alphaModFix/>
          </a:blip>
          <a:stretch>
            <a:fillRect/>
          </a:stretch>
        </p:blipFill>
        <p:spPr>
          <a:xfrm>
            <a:off x="1682900" y="3282019"/>
            <a:ext cx="3054676" cy="178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322" name="Google Shape;322;p30"/>
          <p:cNvSpPr txBox="1"/>
          <p:nvPr>
            <p:ph idx="1" type="body"/>
          </p:nvPr>
        </p:nvSpPr>
        <p:spPr>
          <a:xfrm>
            <a:off x="1297500" y="11928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Almost identical to the original approach, but with one note.</a:t>
            </a:r>
            <a:endParaRPr/>
          </a:p>
          <a:p>
            <a:pPr indent="0" lvl="0" marL="0" rtl="0" algn="l">
              <a:spcBef>
                <a:spcPts val="1600"/>
              </a:spcBef>
              <a:spcAft>
                <a:spcPts val="0"/>
              </a:spcAft>
              <a:buNone/>
            </a:pPr>
            <a:r>
              <a:rPr lang="en-GB"/>
              <a:t>The host can open the car door, but that does not count as a win or a loss for the contestant.</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328" name="Google Shape;328;p31"/>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For all door counts, the odds of </a:t>
            </a:r>
            <a:r>
              <a:rPr lang="en-GB"/>
              <a:t>winning</a:t>
            </a:r>
            <a:r>
              <a:rPr lang="en-GB"/>
              <a:t> in each of the approaches is the same.</a:t>
            </a:r>
            <a:endParaRPr/>
          </a:p>
        </p:txBody>
      </p:sp>
      <p:pic>
        <p:nvPicPr>
          <p:cNvPr id="329" name="Google Shape;329;p31"/>
          <p:cNvPicPr preferRelativeResize="0"/>
          <p:nvPr/>
        </p:nvPicPr>
        <p:blipFill>
          <a:blip r:embed="rId3">
            <a:alphaModFix/>
          </a:blip>
          <a:stretch>
            <a:fillRect/>
          </a:stretch>
        </p:blipFill>
        <p:spPr>
          <a:xfrm>
            <a:off x="6459075" y="2534367"/>
            <a:ext cx="2684925" cy="2609146"/>
          </a:xfrm>
          <a:prstGeom prst="rect">
            <a:avLst/>
          </a:prstGeom>
          <a:noFill/>
          <a:ln>
            <a:noFill/>
          </a:ln>
        </p:spPr>
      </p:pic>
      <p:pic>
        <p:nvPicPr>
          <p:cNvPr id="330" name="Google Shape;330;p31"/>
          <p:cNvPicPr preferRelativeResize="0"/>
          <p:nvPr/>
        </p:nvPicPr>
        <p:blipFill>
          <a:blip r:embed="rId4">
            <a:alphaModFix/>
          </a:blip>
          <a:stretch>
            <a:fillRect/>
          </a:stretch>
        </p:blipFill>
        <p:spPr>
          <a:xfrm>
            <a:off x="0" y="2534376"/>
            <a:ext cx="2684925" cy="2609125"/>
          </a:xfrm>
          <a:prstGeom prst="rect">
            <a:avLst/>
          </a:prstGeom>
          <a:noFill/>
          <a:ln>
            <a:noFill/>
          </a:ln>
        </p:spPr>
      </p:pic>
      <p:pic>
        <p:nvPicPr>
          <p:cNvPr id="331" name="Google Shape;331;p31"/>
          <p:cNvPicPr preferRelativeResize="0"/>
          <p:nvPr/>
        </p:nvPicPr>
        <p:blipFill>
          <a:blip r:embed="rId5">
            <a:alphaModFix/>
          </a:blip>
          <a:stretch>
            <a:fillRect/>
          </a:stretch>
        </p:blipFill>
        <p:spPr>
          <a:xfrm>
            <a:off x="3229537" y="2571738"/>
            <a:ext cx="2684925" cy="260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2"/>
          <p:cNvPicPr preferRelativeResize="0"/>
          <p:nvPr/>
        </p:nvPicPr>
        <p:blipFill>
          <a:blip r:embed="rId3">
            <a:alphaModFix/>
          </a:blip>
          <a:stretch>
            <a:fillRect/>
          </a:stretch>
        </p:blipFill>
        <p:spPr>
          <a:xfrm>
            <a:off x="152400" y="1569800"/>
            <a:ext cx="4206125" cy="3154600"/>
          </a:xfrm>
          <a:prstGeom prst="rect">
            <a:avLst/>
          </a:prstGeom>
          <a:noFill/>
          <a:ln>
            <a:noFill/>
          </a:ln>
        </p:spPr>
      </p:pic>
      <p:pic>
        <p:nvPicPr>
          <p:cNvPr id="337" name="Google Shape;337;p32"/>
          <p:cNvPicPr preferRelativeResize="0"/>
          <p:nvPr/>
        </p:nvPicPr>
        <p:blipFill>
          <a:blip r:embed="rId4">
            <a:alphaModFix/>
          </a:blip>
          <a:stretch>
            <a:fillRect/>
          </a:stretch>
        </p:blipFill>
        <p:spPr>
          <a:xfrm>
            <a:off x="5177700" y="152400"/>
            <a:ext cx="3813901" cy="2860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a:t>
            </a:r>
            <a:endParaRPr/>
          </a:p>
        </p:txBody>
      </p:sp>
      <p:sp>
        <p:nvSpPr>
          <p:cNvPr id="343" name="Google Shape;343;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Switching is always the best choice</a:t>
            </a:r>
            <a:endParaRPr/>
          </a:p>
          <a:p>
            <a:pPr indent="-311150" lvl="0" marL="457200" rtl="0" algn="l">
              <a:spcBef>
                <a:spcPts val="0"/>
              </a:spcBef>
              <a:spcAft>
                <a:spcPts val="0"/>
              </a:spcAft>
              <a:buSzPts val="1300"/>
              <a:buChar char="●"/>
            </a:pPr>
            <a:r>
              <a:rPr lang="en-GB"/>
              <a:t>As there is more and more doors, the advantage gained from switching becomes smaller and smaller.</a:t>
            </a:r>
            <a:endParaRPr/>
          </a:p>
          <a:p>
            <a:pPr indent="-311150" lvl="0" marL="457200" rtl="0" algn="l">
              <a:spcBef>
                <a:spcPts val="0"/>
              </a:spcBef>
              <a:spcAft>
                <a:spcPts val="0"/>
              </a:spcAft>
              <a:buSzPts val="1300"/>
              <a:buChar char="●"/>
            </a:pPr>
            <a:r>
              <a:rPr lang="en-GB"/>
              <a:t>The more iterations the better.</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Motivations</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t>Understand the correct approach to the problem.</a:t>
            </a:r>
            <a:endParaRPr sz="1500"/>
          </a:p>
          <a:p>
            <a:pPr indent="-323850" lvl="0" marL="457200" rtl="0" algn="l">
              <a:spcBef>
                <a:spcPts val="0"/>
              </a:spcBef>
              <a:spcAft>
                <a:spcPts val="0"/>
              </a:spcAft>
              <a:buSzPts val="1500"/>
              <a:buChar char="●"/>
            </a:pPr>
            <a:r>
              <a:rPr lang="en-GB" sz="1500"/>
              <a:t>To demonstrate the role of probability in decision-making.</a:t>
            </a:r>
            <a:endParaRPr sz="1500"/>
          </a:p>
          <a:p>
            <a:pPr indent="-323850" lvl="0" marL="457200" rtl="0" algn="l">
              <a:spcBef>
                <a:spcPts val="0"/>
              </a:spcBef>
              <a:spcAft>
                <a:spcPts val="0"/>
              </a:spcAft>
              <a:buSzPts val="1500"/>
              <a:buChar char="●"/>
            </a:pPr>
            <a:r>
              <a:rPr lang="en-GB" sz="1500"/>
              <a:t>To explore variations of the problem.</a:t>
            </a:r>
            <a:endParaRPr sz="1500"/>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1" name="Google Shape;241;p19"/>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the game, a contestant chooses one of three doors, behind one of which is a car, while behind the other two are goats. After the contestant has made their initial selection, the host, who knows what is behind each door, opens one of the other two doors to reveal a goat. The contestant is then given the option to switch their choice to the remaining door(s) or stick with their original choice. </a:t>
            </a:r>
            <a:endParaRPr sz="1700"/>
          </a:p>
          <a:p>
            <a:pPr indent="0" lvl="0" marL="0" rtl="0" algn="l">
              <a:lnSpc>
                <a:spcPct val="100000"/>
              </a:lnSpc>
              <a:spcBef>
                <a:spcPts val="1600"/>
              </a:spcBef>
              <a:spcAft>
                <a:spcPts val="1600"/>
              </a:spcAft>
              <a:buNone/>
            </a:pPr>
            <a:r>
              <a:rPr lang="en-GB" sz="1700"/>
              <a:t>This is game is </a:t>
            </a:r>
            <a:r>
              <a:rPr lang="en-GB" sz="1700"/>
              <a:t>extended to 6, 9, 20 and 100                                                                   doors.</a:t>
            </a:r>
            <a:endParaRPr sz="1700"/>
          </a:p>
        </p:txBody>
      </p:sp>
      <p:pic>
        <p:nvPicPr>
          <p:cNvPr id="242" name="Google Shape;242;p19"/>
          <p:cNvPicPr preferRelativeResize="0"/>
          <p:nvPr/>
        </p:nvPicPr>
        <p:blipFill>
          <a:blip r:embed="rId3">
            <a:alphaModFix/>
          </a:blip>
          <a:stretch>
            <a:fillRect/>
          </a:stretch>
        </p:blipFill>
        <p:spPr>
          <a:xfrm>
            <a:off x="4625750" y="3139925"/>
            <a:ext cx="3875324" cy="1829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48" name="Google Shape;24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Build the stage </a:t>
            </a:r>
            <a:endParaRPr/>
          </a:p>
          <a:p>
            <a:pPr indent="-298450" lvl="1" marL="914400" rtl="0" algn="l">
              <a:spcBef>
                <a:spcPts val="0"/>
              </a:spcBef>
              <a:spcAft>
                <a:spcPts val="0"/>
              </a:spcAft>
              <a:buSzPts val="1100"/>
              <a:buAutoNum type="alphaLcPeriod"/>
            </a:pPr>
            <a:r>
              <a:rPr lang="en-GB"/>
              <a:t>create a list with goats stored in every cell except for one.</a:t>
            </a:r>
            <a:endParaRPr/>
          </a:p>
          <a:p>
            <a:pPr indent="-311150" lvl="0" marL="457200" rtl="0" algn="l">
              <a:spcBef>
                <a:spcPts val="0"/>
              </a:spcBef>
              <a:spcAft>
                <a:spcPts val="0"/>
              </a:spcAft>
              <a:buSzPts val="1300"/>
              <a:buAutoNum type="arabicPeriod"/>
            </a:pPr>
            <a:r>
              <a:rPr lang="en-GB"/>
              <a:t>Contestant choice</a:t>
            </a:r>
            <a:endParaRPr/>
          </a:p>
          <a:p>
            <a:pPr indent="-298450" lvl="1" marL="914400" rtl="0" algn="l">
              <a:spcBef>
                <a:spcPts val="0"/>
              </a:spcBef>
              <a:spcAft>
                <a:spcPts val="0"/>
              </a:spcAft>
              <a:buSzPts val="1100"/>
              <a:buAutoNum type="alphaLcPeriod"/>
            </a:pPr>
            <a:r>
              <a:rPr lang="en-GB"/>
              <a:t>generate a random number between 0 and the size of the list.</a:t>
            </a:r>
            <a:endParaRPr/>
          </a:p>
          <a:p>
            <a:pPr indent="-311150" lvl="0" marL="457200" rtl="0" algn="l">
              <a:spcBef>
                <a:spcPts val="0"/>
              </a:spcBef>
              <a:spcAft>
                <a:spcPts val="0"/>
              </a:spcAft>
              <a:buSzPts val="1300"/>
              <a:buAutoNum type="arabicPeriod"/>
            </a:pPr>
            <a:r>
              <a:rPr lang="en-GB"/>
              <a:t>Take away a door.</a:t>
            </a:r>
            <a:endParaRPr/>
          </a:p>
          <a:p>
            <a:pPr indent="-298450" lvl="1" marL="914400" rtl="0" algn="l">
              <a:spcBef>
                <a:spcPts val="0"/>
              </a:spcBef>
              <a:spcAft>
                <a:spcPts val="0"/>
              </a:spcAft>
              <a:buSzPts val="1100"/>
              <a:buAutoNum type="alphaLcPeriod"/>
            </a:pPr>
            <a:r>
              <a:rPr lang="en-GB"/>
              <a:t>Find a cell in the list that is not the one that the contestant chose, and one that does not contain the car, and delete it.</a:t>
            </a:r>
            <a:endParaRPr/>
          </a:p>
          <a:p>
            <a:pPr indent="-311150" lvl="0" marL="457200" rtl="0" algn="l">
              <a:spcBef>
                <a:spcPts val="0"/>
              </a:spcBef>
              <a:spcAft>
                <a:spcPts val="0"/>
              </a:spcAft>
              <a:buSzPts val="1300"/>
              <a:buAutoNum type="arabicPeriod"/>
            </a:pPr>
            <a:r>
              <a:rPr lang="en-GB"/>
              <a:t>Second choice.</a:t>
            </a:r>
            <a:endParaRPr/>
          </a:p>
          <a:p>
            <a:pPr indent="-298450" lvl="1" marL="914400" rtl="0" algn="l">
              <a:spcBef>
                <a:spcPts val="0"/>
              </a:spcBef>
              <a:spcAft>
                <a:spcPts val="0"/>
              </a:spcAft>
              <a:buSzPts val="1100"/>
              <a:buAutoNum type="alphaLcPeriod"/>
            </a:pPr>
            <a:r>
              <a:rPr lang="en-GB"/>
              <a:t>If the approach is to stay with the original door, then check the chosen cell to see if the car was chosen, if so, the contestant wins.</a:t>
            </a:r>
            <a:endParaRPr/>
          </a:p>
          <a:p>
            <a:pPr indent="-298450" lvl="1" marL="914400" rtl="0" algn="l">
              <a:spcBef>
                <a:spcPts val="0"/>
              </a:spcBef>
              <a:spcAft>
                <a:spcPts val="0"/>
              </a:spcAft>
              <a:buSzPts val="1100"/>
              <a:buAutoNum type="alphaLcPeriod"/>
            </a:pPr>
            <a:r>
              <a:rPr lang="en-GB"/>
              <a:t>If the </a:t>
            </a:r>
            <a:r>
              <a:rPr lang="en-GB"/>
              <a:t>approach</a:t>
            </a:r>
            <a:r>
              <a:rPr lang="en-GB"/>
              <a:t> is to switch doors, then delete the current cell and go to a random cell in the list.</a:t>
            </a:r>
            <a:endParaRPr/>
          </a:p>
          <a:p>
            <a:pPr indent="0" lvl="0" marL="0" rtl="0" algn="l">
              <a:spcBef>
                <a:spcPts val="1600"/>
              </a:spcBef>
              <a:spcAft>
                <a:spcPts val="1600"/>
              </a:spcAft>
              <a:buNone/>
            </a:pPr>
            <a:r>
              <a:rPr lang="en-GB"/>
              <a:t>Do this multiple thousands of times to get good, </a:t>
            </a:r>
            <a:r>
              <a:rPr lang="en-GB"/>
              <a:t>representative</a:t>
            </a:r>
            <a:r>
              <a:rPr lang="en-GB"/>
              <a:t> rate of wins.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r>
              <a:rPr lang="en-GB"/>
              <a:t> &amp; </a:t>
            </a:r>
            <a:r>
              <a:rPr lang="en-GB"/>
              <a:t>Discussion</a:t>
            </a:r>
            <a:endParaRPr/>
          </a:p>
        </p:txBody>
      </p:sp>
      <p:sp>
        <p:nvSpPr>
          <p:cNvPr id="254" name="Google Shape;254;p21"/>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the </a:t>
            </a:r>
            <a:r>
              <a:rPr lang="en-GB"/>
              <a:t>obvious</a:t>
            </a:r>
            <a:r>
              <a:rPr lang="en-GB"/>
              <a:t> choice in the n=3 doors case. Twice as likely to get the car if we switch doors ⅓ -&gt; ⅔ .</a:t>
            </a:r>
            <a:endParaRPr/>
          </a:p>
        </p:txBody>
      </p:sp>
      <p:pic>
        <p:nvPicPr>
          <p:cNvPr id="255" name="Google Shape;255;p21"/>
          <p:cNvPicPr preferRelativeResize="0"/>
          <p:nvPr/>
        </p:nvPicPr>
        <p:blipFill>
          <a:blip r:embed="rId3">
            <a:alphaModFix/>
          </a:blip>
          <a:stretch>
            <a:fillRect/>
          </a:stretch>
        </p:blipFill>
        <p:spPr>
          <a:xfrm>
            <a:off x="3961150" y="1023750"/>
            <a:ext cx="4905400" cy="36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1" name="Google Shape;261;p22"/>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still best choice in the n=6 doors case as well as the n = 9 doors case but the difference is not as dramatic.</a:t>
            </a:r>
            <a:endParaRPr/>
          </a:p>
        </p:txBody>
      </p:sp>
      <p:pic>
        <p:nvPicPr>
          <p:cNvPr id="262" name="Google Shape;262;p22"/>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63" name="Google Shape;263;p22"/>
          <p:cNvPicPr preferRelativeResize="0"/>
          <p:nvPr/>
        </p:nvPicPr>
        <p:blipFill>
          <a:blip r:embed="rId4">
            <a:alphaModFix/>
          </a:blip>
          <a:stretch>
            <a:fillRect/>
          </a:stretch>
        </p:blipFill>
        <p:spPr>
          <a:xfrm>
            <a:off x="2936725" y="2070850"/>
            <a:ext cx="2789925" cy="2092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9" name="Google Shape;269;p23"/>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Switching in the last two cases is still better than staying but the difference becomes marginal.</a:t>
            </a:r>
            <a:endParaRPr/>
          </a:p>
        </p:txBody>
      </p:sp>
      <p:pic>
        <p:nvPicPr>
          <p:cNvPr id="270" name="Google Shape;270;p23"/>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71" name="Google Shape;271;p23"/>
          <p:cNvPicPr preferRelativeResize="0"/>
          <p:nvPr/>
        </p:nvPicPr>
        <p:blipFill>
          <a:blip r:embed="rId4">
            <a:alphaModFix/>
          </a:blip>
          <a:stretch>
            <a:fillRect/>
          </a:stretch>
        </p:blipFill>
        <p:spPr>
          <a:xfrm>
            <a:off x="2936725" y="2070850"/>
            <a:ext cx="2789925" cy="2092444"/>
          </a:xfrm>
          <a:prstGeom prst="rect">
            <a:avLst/>
          </a:prstGeom>
          <a:noFill/>
          <a:ln>
            <a:noFill/>
          </a:ln>
        </p:spPr>
      </p:pic>
      <p:pic>
        <p:nvPicPr>
          <p:cNvPr id="272" name="Google Shape;272;p23"/>
          <p:cNvPicPr preferRelativeResize="0"/>
          <p:nvPr/>
        </p:nvPicPr>
        <p:blipFill>
          <a:blip r:embed="rId5">
            <a:alphaModFix/>
          </a:blip>
          <a:stretch>
            <a:fillRect/>
          </a:stretch>
        </p:blipFill>
        <p:spPr>
          <a:xfrm>
            <a:off x="2936725" y="2070856"/>
            <a:ext cx="2789925" cy="2092444"/>
          </a:xfrm>
          <a:prstGeom prst="rect">
            <a:avLst/>
          </a:prstGeom>
          <a:noFill/>
          <a:ln>
            <a:noFill/>
          </a:ln>
        </p:spPr>
      </p:pic>
      <p:pic>
        <p:nvPicPr>
          <p:cNvPr id="273" name="Google Shape;273;p23"/>
          <p:cNvPicPr preferRelativeResize="0"/>
          <p:nvPr/>
        </p:nvPicPr>
        <p:blipFill>
          <a:blip r:embed="rId6">
            <a:alphaModFix/>
          </a:blip>
          <a:stretch>
            <a:fillRect/>
          </a:stretch>
        </p:blipFill>
        <p:spPr>
          <a:xfrm>
            <a:off x="5961475" y="2070856"/>
            <a:ext cx="2789925" cy="20924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79" name="Google Shape;279;p24"/>
          <p:cNvPicPr preferRelativeResize="0"/>
          <p:nvPr/>
        </p:nvPicPr>
        <p:blipFill>
          <a:blip r:embed="rId3">
            <a:alphaModFix/>
          </a:blip>
          <a:stretch>
            <a:fillRect/>
          </a:stretch>
        </p:blipFill>
        <p:spPr>
          <a:xfrm>
            <a:off x="802825" y="1767975"/>
            <a:ext cx="3570626" cy="2677975"/>
          </a:xfrm>
          <a:prstGeom prst="rect">
            <a:avLst/>
          </a:prstGeom>
          <a:noFill/>
          <a:ln>
            <a:noFill/>
          </a:ln>
        </p:spPr>
      </p:pic>
      <p:pic>
        <p:nvPicPr>
          <p:cNvPr id="280" name="Google Shape;280;p24"/>
          <p:cNvPicPr preferRelativeResize="0"/>
          <p:nvPr/>
        </p:nvPicPr>
        <p:blipFill>
          <a:blip r:embed="rId4">
            <a:alphaModFix/>
          </a:blip>
          <a:stretch>
            <a:fillRect/>
          </a:stretch>
        </p:blipFill>
        <p:spPr>
          <a:xfrm>
            <a:off x="4753650" y="1767975"/>
            <a:ext cx="3570626" cy="2677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86" name="Google Shape;286;p25"/>
          <p:cNvPicPr preferRelativeResize="0"/>
          <p:nvPr/>
        </p:nvPicPr>
        <p:blipFill>
          <a:blip r:embed="rId3">
            <a:alphaModFix/>
          </a:blip>
          <a:stretch>
            <a:fillRect/>
          </a:stretch>
        </p:blipFill>
        <p:spPr>
          <a:xfrm>
            <a:off x="630875" y="1460250"/>
            <a:ext cx="3979000" cy="2984250"/>
          </a:xfrm>
          <a:prstGeom prst="rect">
            <a:avLst/>
          </a:prstGeom>
          <a:noFill/>
          <a:ln>
            <a:noFill/>
          </a:ln>
        </p:spPr>
      </p:pic>
      <p:pic>
        <p:nvPicPr>
          <p:cNvPr id="287" name="Google Shape;287;p25"/>
          <p:cNvPicPr preferRelativeResize="0"/>
          <p:nvPr/>
        </p:nvPicPr>
        <p:blipFill>
          <a:blip r:embed="rId4">
            <a:alphaModFix/>
          </a:blip>
          <a:stretch>
            <a:fillRect/>
          </a:stretch>
        </p:blipFill>
        <p:spPr>
          <a:xfrm>
            <a:off x="4780850" y="1460250"/>
            <a:ext cx="3979000" cy="298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